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2"/>
  </p:notesMasterIdLst>
  <p:sldIdLst>
    <p:sldId id="256" r:id="rId2"/>
    <p:sldId id="257" r:id="rId3"/>
    <p:sldId id="258" r:id="rId4"/>
    <p:sldId id="259" r:id="rId5"/>
    <p:sldId id="283" r:id="rId6"/>
    <p:sldId id="284" r:id="rId7"/>
    <p:sldId id="285" r:id="rId8"/>
    <p:sldId id="286" r:id="rId9"/>
    <p:sldId id="287" r:id="rId10"/>
    <p:sldId id="288" r:id="rId11"/>
    <p:sldId id="289" r:id="rId12"/>
    <p:sldId id="290" r:id="rId13"/>
    <p:sldId id="262" r:id="rId14"/>
    <p:sldId id="274" r:id="rId15"/>
    <p:sldId id="263" r:id="rId16"/>
    <p:sldId id="264" r:id="rId17"/>
    <p:sldId id="275" r:id="rId18"/>
    <p:sldId id="276" r:id="rId19"/>
    <p:sldId id="265" r:id="rId20"/>
    <p:sldId id="266" r:id="rId21"/>
    <p:sldId id="277" r:id="rId22"/>
    <p:sldId id="267" r:id="rId23"/>
    <p:sldId id="278" r:id="rId24"/>
    <p:sldId id="279" r:id="rId25"/>
    <p:sldId id="280" r:id="rId26"/>
    <p:sldId id="282" r:id="rId27"/>
    <p:sldId id="269" r:id="rId28"/>
    <p:sldId id="271" r:id="rId29"/>
    <p:sldId id="273" r:id="rId30"/>
    <p:sldId id="268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65"/>
    <p:restoredTop sz="94728"/>
  </p:normalViewPr>
  <p:slideViewPr>
    <p:cSldViewPr snapToGrid="0" snapToObjects="1">
      <p:cViewPr varScale="1">
        <p:scale>
          <a:sx n="102" d="100"/>
          <a:sy n="102" d="100"/>
        </p:scale>
        <p:origin x="55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notesMaster" Target="notesMasters/notesMaster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presProps" Target="presProps.xml"/><Relationship Id="rId34" Type="http://schemas.openxmlformats.org/officeDocument/2006/relationships/viewProps" Target="viewProps.xml"/><Relationship Id="rId35" Type="http://schemas.openxmlformats.org/officeDocument/2006/relationships/theme" Target="theme/theme1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4004A8-0072-0C4C-8142-580DBFA7D4E7}" type="datetimeFigureOut">
              <a:rPr lang="en-US" smtClean="0"/>
              <a:t>3/28/17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1950AF-BEBE-1449-A443-1C6AC7074A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062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5D6D37B-B898-EA4F-8A6B-7C264B55F000}" type="slidenum">
              <a:rPr lang="en-US" altLang="x-none"/>
              <a:pPr/>
              <a:t>11</a:t>
            </a:fld>
            <a:endParaRPr lang="en-US" altLang="x-none"/>
          </a:p>
        </p:txBody>
      </p:sp>
      <p:sp>
        <p:nvSpPr>
          <p:cNvPr id="28673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533400" y="763588"/>
            <a:ext cx="6704013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8674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x-none" altLang="x-none"/>
          </a:p>
        </p:txBody>
      </p:sp>
    </p:spTree>
    <p:extLst>
      <p:ext uri="{BB962C8B-B14F-4D97-AF65-F5344CB8AC3E}">
        <p14:creationId xmlns:p14="http://schemas.microsoft.com/office/powerpoint/2010/main" val="9764042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D33F8A8-3385-B34D-85DB-119041885F58}" type="slidenum">
              <a:rPr lang="en-US" altLang="x-none"/>
              <a:pPr/>
              <a:t>12</a:t>
            </a:fld>
            <a:endParaRPr lang="en-US" altLang="x-none"/>
          </a:p>
        </p:txBody>
      </p:sp>
      <p:sp>
        <p:nvSpPr>
          <p:cNvPr id="29697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533400" y="763588"/>
            <a:ext cx="6704013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9698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x-none" altLang="x-none"/>
          </a:p>
        </p:txBody>
      </p:sp>
    </p:spTree>
    <p:extLst>
      <p:ext uri="{BB962C8B-B14F-4D97-AF65-F5344CB8AC3E}">
        <p14:creationId xmlns:p14="http://schemas.microsoft.com/office/powerpoint/2010/main" val="779022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3/28/17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3/28/17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3/28/17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3/28/17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3/28/17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3/28/17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3/28/17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3/28/17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3/28/17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3/28/17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Relationship Id="rId3" Type="http://schemas.openxmlformats.org/officeDocument/2006/relationships/image" Target="../media/image14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4" Type="http://schemas.openxmlformats.org/officeDocument/2006/relationships/image" Target="../media/image22.tiff"/><Relationship Id="rId5" Type="http://schemas.openxmlformats.org/officeDocument/2006/relationships/image" Target="../media/image23.tiff"/><Relationship Id="rId6" Type="http://schemas.openxmlformats.org/officeDocument/2006/relationships/image" Target="../media/image24.tif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.tif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.tif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.tif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.tif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jp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1054100"/>
            <a:ext cx="8915399" cy="2262781"/>
          </a:xfrm>
        </p:spPr>
        <p:txBody>
          <a:bodyPr>
            <a:normAutofit/>
          </a:bodyPr>
          <a:lstStyle/>
          <a:p>
            <a:r>
              <a:rPr lang="en-US" sz="8000" dirty="0" err="1" smtClean="0"/>
              <a:t>KnoWhere</a:t>
            </a:r>
            <a:endParaRPr lang="en-US" sz="8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2" y="3520079"/>
            <a:ext cx="9005888" cy="1775821"/>
          </a:xfrm>
        </p:spPr>
        <p:txBody>
          <a:bodyPr>
            <a:noAutofit/>
          </a:bodyPr>
          <a:lstStyle/>
          <a:p>
            <a:r>
              <a:rPr lang="en-US" sz="3600" b="1" dirty="0" smtClean="0"/>
              <a:t>An </a:t>
            </a:r>
            <a:r>
              <a:rPr lang="en-US" sz="3600" b="1" dirty="0"/>
              <a:t>App for Automatically Profiling your Commute using Smart Phone Sensor </a:t>
            </a:r>
            <a:r>
              <a:rPr lang="en-US" sz="3600" b="1" dirty="0" smtClean="0"/>
              <a:t>Data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7423912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Front End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92924" y="1210977"/>
            <a:ext cx="1996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Have a little fun!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9129" y="1580309"/>
            <a:ext cx="6708358" cy="5074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554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1"/>
          <p:cNvSpPr>
            <a:spLocks noGrp="1" noChangeArrowheads="1"/>
          </p:cNvSpPr>
          <p:nvPr>
            <p:ph type="title"/>
          </p:nvPr>
        </p:nvSpPr>
        <p:spPr>
          <a:xfrm>
            <a:off x="2592388" y="623888"/>
            <a:ext cx="8912225" cy="1281112"/>
          </a:xfrm>
          <a:ln/>
        </p:spPr>
        <p:txBody>
          <a:bodyPr/>
          <a:lstStyle/>
          <a:p>
            <a:pPr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x-none" sz="3600">
                <a:solidFill>
                  <a:srgbClr val="262626"/>
                </a:solidFill>
              </a:rPr>
              <a:t>The Database</a:t>
            </a:r>
          </a:p>
        </p:txBody>
      </p:sp>
      <p:grpSp>
        <p:nvGrpSpPr>
          <p:cNvPr id="10242" name="Group 2"/>
          <p:cNvGrpSpPr>
            <a:grpSpLocks/>
          </p:cNvGrpSpPr>
          <p:nvPr/>
        </p:nvGrpSpPr>
        <p:grpSpPr bwMode="auto">
          <a:xfrm>
            <a:off x="1903413" y="1468438"/>
            <a:ext cx="8383587" cy="3919537"/>
            <a:chOff x="1199" y="925"/>
            <a:chExt cx="5281" cy="2469"/>
          </a:xfrm>
        </p:grpSpPr>
        <p:sp>
          <p:nvSpPr>
            <p:cNvPr id="10243" name="Freeform 3"/>
            <p:cNvSpPr>
              <a:spLocks noChangeArrowheads="1"/>
            </p:cNvSpPr>
            <p:nvPr/>
          </p:nvSpPr>
          <p:spPr bwMode="auto">
            <a:xfrm>
              <a:off x="1199" y="968"/>
              <a:ext cx="5281" cy="2426"/>
            </a:xfrm>
            <a:custGeom>
              <a:avLst/>
              <a:gdLst>
                <a:gd name="T0" fmla="*/ 1930 w 21600"/>
                <a:gd name="T1" fmla="*/ 7160 h 21600"/>
                <a:gd name="T2" fmla="*/ 5270 w 21600"/>
                <a:gd name="T3" fmla="*/ 1970 h 21600"/>
                <a:gd name="T4" fmla="*/ 6970 w 21600"/>
                <a:gd name="T5" fmla="*/ 2600 h 21600"/>
                <a:gd name="T6" fmla="*/ 9340 w 21600"/>
                <a:gd name="T7" fmla="*/ 650 h 21600"/>
                <a:gd name="T8" fmla="*/ 11210 w 21600"/>
                <a:gd name="T9" fmla="*/ 1700 h 21600"/>
                <a:gd name="T10" fmla="*/ 13150 w 21600"/>
                <a:gd name="T11" fmla="*/ 0 h 21600"/>
                <a:gd name="T12" fmla="*/ 14870 w 21600"/>
                <a:gd name="T13" fmla="*/ 1160 h 21600"/>
                <a:gd name="T14" fmla="*/ 16740 w 21600"/>
                <a:gd name="T15" fmla="*/ 0 h 21600"/>
                <a:gd name="T16" fmla="*/ 19110 w 21600"/>
                <a:gd name="T17" fmla="*/ 2710 h 21600"/>
                <a:gd name="T18" fmla="*/ 21060 w 21600"/>
                <a:gd name="T19" fmla="*/ 6220 h 21600"/>
                <a:gd name="T20" fmla="*/ 20830 w 21600"/>
                <a:gd name="T21" fmla="*/ 7660 h 21600"/>
                <a:gd name="T22" fmla="*/ 21600 w 21600"/>
                <a:gd name="T23" fmla="*/ 10460 h 21600"/>
                <a:gd name="T24" fmla="*/ 18650 w 21600"/>
                <a:gd name="T25" fmla="*/ 15010 h 21600"/>
                <a:gd name="T26" fmla="*/ 15770 w 21600"/>
                <a:gd name="T27" fmla="*/ 18920 h 21600"/>
                <a:gd name="T28" fmla="*/ 14240 w 21600"/>
                <a:gd name="T29" fmla="*/ 18310 h 21600"/>
                <a:gd name="T30" fmla="*/ 11000 w 21600"/>
                <a:gd name="T31" fmla="*/ 21600 h 21600"/>
                <a:gd name="T32" fmla="*/ 8210 w 21600"/>
                <a:gd name="T33" fmla="*/ 19510 h 21600"/>
                <a:gd name="T34" fmla="*/ 6240 w 21600"/>
                <a:gd name="T35" fmla="*/ 20290 h 21600"/>
                <a:gd name="T36" fmla="*/ 2900 w 21600"/>
                <a:gd name="T37" fmla="*/ 17640 h 21600"/>
                <a:gd name="T38" fmla="*/ 480 w 21600"/>
                <a:gd name="T39" fmla="*/ 14660 h 21600"/>
                <a:gd name="T40" fmla="*/ 1070 w 21600"/>
                <a:gd name="T41" fmla="*/ 12640 h 21600"/>
                <a:gd name="T42" fmla="*/ 0 w 21600"/>
                <a:gd name="T43" fmla="*/ 10120 h 21600"/>
                <a:gd name="T44" fmla="*/ 1930 w 21600"/>
                <a:gd name="T45" fmla="*/ 7160 h 21600"/>
                <a:gd name="T46" fmla="*/ 1930 w 21600"/>
                <a:gd name="T47" fmla="*/ 7160 h 21600"/>
                <a:gd name="T48" fmla="*/ 2090 w 21600"/>
                <a:gd name="T49" fmla="*/ 7920 h 21600"/>
                <a:gd name="T50" fmla="*/ 6970 w 21600"/>
                <a:gd name="T51" fmla="*/ 2600 h 21600"/>
                <a:gd name="T52" fmla="*/ 7670 w 21600"/>
                <a:gd name="T53" fmla="*/ 3310 h 21600"/>
                <a:gd name="T54" fmla="*/ 11210 w 21600"/>
                <a:gd name="T55" fmla="*/ 1700 h 21600"/>
                <a:gd name="T56" fmla="*/ 11030 w 21600"/>
                <a:gd name="T57" fmla="*/ 2400 h 21600"/>
                <a:gd name="T58" fmla="*/ 14870 w 21600"/>
                <a:gd name="T59" fmla="*/ 1160 h 21600"/>
                <a:gd name="T60" fmla="*/ 14540 w 21600"/>
                <a:gd name="T61" fmla="*/ 2010 h 21600"/>
                <a:gd name="T62" fmla="*/ 19110 w 21600"/>
                <a:gd name="T63" fmla="*/ 2710 h 21600"/>
                <a:gd name="T64" fmla="*/ 19190 w 21600"/>
                <a:gd name="T65" fmla="*/ 3380 h 21600"/>
                <a:gd name="T66" fmla="*/ 20830 w 21600"/>
                <a:gd name="T67" fmla="*/ 7660 h 21600"/>
                <a:gd name="T68" fmla="*/ 20110 w 21600"/>
                <a:gd name="T69" fmla="*/ 8990 h 21600"/>
                <a:gd name="T70" fmla="*/ 18660 w 21600"/>
                <a:gd name="T71" fmla="*/ 15010 h 21600"/>
                <a:gd name="T72" fmla="*/ 17000 w 21600"/>
                <a:gd name="T73" fmla="*/ 11450 h 21600"/>
                <a:gd name="T74" fmla="*/ 14240 w 21600"/>
                <a:gd name="T75" fmla="*/ 18310 h 21600"/>
                <a:gd name="T76" fmla="*/ 14370 w 21600"/>
                <a:gd name="T77" fmla="*/ 17360 h 21600"/>
                <a:gd name="T78" fmla="*/ 8220 w 21600"/>
                <a:gd name="T79" fmla="*/ 19510 h 21600"/>
                <a:gd name="T80" fmla="*/ 7860 w 21600"/>
                <a:gd name="T81" fmla="*/ 18640 h 21600"/>
                <a:gd name="T82" fmla="*/ 2900 w 21600"/>
                <a:gd name="T83" fmla="*/ 17640 h 21600"/>
                <a:gd name="T84" fmla="*/ 3460 w 21600"/>
                <a:gd name="T85" fmla="*/ 17450 h 21600"/>
                <a:gd name="T86" fmla="*/ 1070 w 21600"/>
                <a:gd name="T87" fmla="*/ 12640 h 21600"/>
                <a:gd name="T88" fmla="*/ 2330 w 21600"/>
                <a:gd name="T89" fmla="*/ 13040 h 21600"/>
                <a:gd name="T90" fmla="*/ 3000 w 21600"/>
                <a:gd name="T91" fmla="*/ 3320 h 21600"/>
                <a:gd name="T92" fmla="*/ 17110 w 21600"/>
                <a:gd name="T93" fmla="*/ 1733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T90" t="T91" r="T92" b="T93"/>
              <a:pathLst>
                <a:path w="21600" h="21600">
                  <a:moveTo>
                    <a:pt x="1930" y="7160"/>
                  </a:moveTo>
                  <a:cubicBezTo>
                    <a:pt x="1530" y="4490"/>
                    <a:pt x="3400" y="1970"/>
                    <a:pt x="5270" y="1970"/>
                  </a:cubicBezTo>
                  <a:cubicBezTo>
                    <a:pt x="5860" y="1950"/>
                    <a:pt x="6470" y="2210"/>
                    <a:pt x="6970" y="2600"/>
                  </a:cubicBezTo>
                  <a:cubicBezTo>
                    <a:pt x="7450" y="1390"/>
                    <a:pt x="8340" y="650"/>
                    <a:pt x="9340" y="650"/>
                  </a:cubicBezTo>
                  <a:cubicBezTo>
                    <a:pt x="10004" y="690"/>
                    <a:pt x="10710" y="1050"/>
                    <a:pt x="11210" y="1700"/>
                  </a:cubicBezTo>
                  <a:cubicBezTo>
                    <a:pt x="11570" y="630"/>
                    <a:pt x="12330" y="0"/>
                    <a:pt x="13150" y="0"/>
                  </a:cubicBezTo>
                  <a:cubicBezTo>
                    <a:pt x="13840" y="0"/>
                    <a:pt x="14470" y="460"/>
                    <a:pt x="14870" y="1160"/>
                  </a:cubicBezTo>
                  <a:cubicBezTo>
                    <a:pt x="15330" y="440"/>
                    <a:pt x="16020" y="0"/>
                    <a:pt x="16740" y="0"/>
                  </a:cubicBezTo>
                  <a:cubicBezTo>
                    <a:pt x="17910" y="0"/>
                    <a:pt x="18900" y="1130"/>
                    <a:pt x="19110" y="2710"/>
                  </a:cubicBezTo>
                  <a:cubicBezTo>
                    <a:pt x="20240" y="3150"/>
                    <a:pt x="21060" y="4580"/>
                    <a:pt x="21060" y="6220"/>
                  </a:cubicBezTo>
                  <a:cubicBezTo>
                    <a:pt x="21060" y="6720"/>
                    <a:pt x="21000" y="7200"/>
                    <a:pt x="20830" y="7660"/>
                  </a:cubicBezTo>
                  <a:cubicBezTo>
                    <a:pt x="21310" y="8460"/>
                    <a:pt x="21600" y="9450"/>
                    <a:pt x="21600" y="10460"/>
                  </a:cubicBezTo>
                  <a:cubicBezTo>
                    <a:pt x="21600" y="12750"/>
                    <a:pt x="20310" y="14680"/>
                    <a:pt x="18650" y="15010"/>
                  </a:cubicBezTo>
                  <a:cubicBezTo>
                    <a:pt x="18650" y="17200"/>
                    <a:pt x="17370" y="18920"/>
                    <a:pt x="15770" y="18920"/>
                  </a:cubicBezTo>
                  <a:cubicBezTo>
                    <a:pt x="15220" y="18920"/>
                    <a:pt x="14700" y="18710"/>
                    <a:pt x="14240" y="18310"/>
                  </a:cubicBezTo>
                  <a:cubicBezTo>
                    <a:pt x="13820" y="20240"/>
                    <a:pt x="12490" y="21600"/>
                    <a:pt x="11000" y="21600"/>
                  </a:cubicBezTo>
                  <a:cubicBezTo>
                    <a:pt x="9890" y="21600"/>
                    <a:pt x="8840" y="20790"/>
                    <a:pt x="8210" y="19510"/>
                  </a:cubicBezTo>
                  <a:cubicBezTo>
                    <a:pt x="7620" y="20000"/>
                    <a:pt x="7930" y="20290"/>
                    <a:pt x="6240" y="20290"/>
                  </a:cubicBezTo>
                  <a:cubicBezTo>
                    <a:pt x="4850" y="20290"/>
                    <a:pt x="3570" y="19280"/>
                    <a:pt x="2900" y="17640"/>
                  </a:cubicBezTo>
                  <a:cubicBezTo>
                    <a:pt x="1300" y="17600"/>
                    <a:pt x="480" y="16300"/>
                    <a:pt x="480" y="14660"/>
                  </a:cubicBezTo>
                  <a:cubicBezTo>
                    <a:pt x="480" y="13900"/>
                    <a:pt x="690" y="13210"/>
                    <a:pt x="1070" y="12640"/>
                  </a:cubicBezTo>
                  <a:cubicBezTo>
                    <a:pt x="380" y="12160"/>
                    <a:pt x="0" y="11210"/>
                    <a:pt x="0" y="10120"/>
                  </a:cubicBezTo>
                  <a:cubicBezTo>
                    <a:pt x="0" y="8590"/>
                    <a:pt x="840" y="7330"/>
                    <a:pt x="1930" y="7160"/>
                  </a:cubicBezTo>
                  <a:close/>
                </a:path>
                <a:path w="21600" h="21600" fill="none">
                  <a:moveTo>
                    <a:pt x="1930" y="7160"/>
                  </a:moveTo>
                  <a:cubicBezTo>
                    <a:pt x="1950" y="7410"/>
                    <a:pt x="2040" y="7690"/>
                    <a:pt x="2090" y="7920"/>
                  </a:cubicBezTo>
                </a:path>
                <a:path w="21600" h="21600" fill="none">
                  <a:moveTo>
                    <a:pt x="6970" y="2600"/>
                  </a:moveTo>
                  <a:cubicBezTo>
                    <a:pt x="7200" y="2790"/>
                    <a:pt x="7480" y="3050"/>
                    <a:pt x="7670" y="3310"/>
                  </a:cubicBezTo>
                </a:path>
                <a:path w="21600" h="21600" fill="none">
                  <a:moveTo>
                    <a:pt x="11210" y="1700"/>
                  </a:moveTo>
                  <a:cubicBezTo>
                    <a:pt x="11130" y="1910"/>
                    <a:pt x="11080" y="2160"/>
                    <a:pt x="11030" y="2400"/>
                  </a:cubicBezTo>
                </a:path>
                <a:path w="21600" h="21600" fill="none">
                  <a:moveTo>
                    <a:pt x="14870" y="1160"/>
                  </a:moveTo>
                  <a:cubicBezTo>
                    <a:pt x="14720" y="1400"/>
                    <a:pt x="14640" y="1720"/>
                    <a:pt x="14540" y="2010"/>
                  </a:cubicBezTo>
                </a:path>
                <a:path w="21600" h="21600" fill="none">
                  <a:moveTo>
                    <a:pt x="19110" y="2710"/>
                  </a:moveTo>
                  <a:cubicBezTo>
                    <a:pt x="19130" y="2890"/>
                    <a:pt x="19230" y="3290"/>
                    <a:pt x="19190" y="3380"/>
                  </a:cubicBezTo>
                </a:path>
                <a:path w="21600" h="21600" fill="none">
                  <a:moveTo>
                    <a:pt x="20830" y="7660"/>
                  </a:moveTo>
                  <a:cubicBezTo>
                    <a:pt x="20660" y="8170"/>
                    <a:pt x="20430" y="8620"/>
                    <a:pt x="20110" y="8990"/>
                  </a:cubicBezTo>
                </a:path>
                <a:path w="21600" h="21600" fill="none">
                  <a:moveTo>
                    <a:pt x="18660" y="15010"/>
                  </a:moveTo>
                  <a:cubicBezTo>
                    <a:pt x="18740" y="14200"/>
                    <a:pt x="18280" y="12200"/>
                    <a:pt x="17000" y="11450"/>
                  </a:cubicBezTo>
                </a:path>
                <a:path w="21600" h="21600" fill="none">
                  <a:moveTo>
                    <a:pt x="14240" y="18310"/>
                  </a:moveTo>
                  <a:cubicBezTo>
                    <a:pt x="14320" y="17980"/>
                    <a:pt x="14350" y="17680"/>
                    <a:pt x="14370" y="17360"/>
                  </a:cubicBezTo>
                </a:path>
                <a:path w="21600" h="21600" fill="none">
                  <a:moveTo>
                    <a:pt x="8220" y="19510"/>
                  </a:moveTo>
                  <a:cubicBezTo>
                    <a:pt x="8060" y="19250"/>
                    <a:pt x="7960" y="18950"/>
                    <a:pt x="7860" y="18640"/>
                  </a:cubicBezTo>
                </a:path>
                <a:path w="21600" h="21600" fill="none">
                  <a:moveTo>
                    <a:pt x="2900" y="17640"/>
                  </a:moveTo>
                  <a:cubicBezTo>
                    <a:pt x="3090" y="17600"/>
                    <a:pt x="3280" y="17540"/>
                    <a:pt x="3460" y="17450"/>
                  </a:cubicBezTo>
                </a:path>
                <a:path w="21600" h="21600" fill="none">
                  <a:moveTo>
                    <a:pt x="1070" y="12640"/>
                  </a:moveTo>
                  <a:cubicBezTo>
                    <a:pt x="1400" y="12900"/>
                    <a:pt x="1780" y="13130"/>
                    <a:pt x="2330" y="13040"/>
                  </a:cubicBezTo>
                </a:path>
              </a:pathLst>
            </a:custGeom>
            <a:solidFill>
              <a:srgbClr val="FFFFFF"/>
            </a:solidFill>
            <a:ln w="9525" cap="flat">
              <a:solidFill>
                <a:srgbClr val="DDDDDD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0244" name="Group 4"/>
            <p:cNvGrpSpPr>
              <a:grpSpLocks/>
            </p:cNvGrpSpPr>
            <p:nvPr/>
          </p:nvGrpSpPr>
          <p:grpSpPr bwMode="auto">
            <a:xfrm>
              <a:off x="1728" y="925"/>
              <a:ext cx="4465" cy="1989"/>
              <a:chOff x="1728" y="925"/>
              <a:chExt cx="4465" cy="1989"/>
            </a:xfrm>
          </p:grpSpPr>
          <p:pic>
            <p:nvPicPr>
              <p:cNvPr id="10245" name="Picture 5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28" y="925"/>
                <a:ext cx="4465" cy="177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blipFill dpi="0" rotWithShape="0">
                      <a:blip/>
                      <a:srcRect/>
                      <a:stretch>
                        <a:fillRect/>
                      </a:stretch>
                    </a:blip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</p:pic>
          <p:pic>
            <p:nvPicPr>
              <p:cNvPr id="10246" name="Picture 6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80" y="2084"/>
                <a:ext cx="3060" cy="8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blipFill dpi="0" rotWithShape="0">
                      <a:blip/>
                      <a:srcRect/>
                      <a:stretch>
                        <a:fillRect/>
                      </a:stretch>
                    </a:blip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528527921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Rectangle 1"/>
          <p:cNvSpPr>
            <a:spLocks noGrp="1" noChangeArrowheads="1"/>
          </p:cNvSpPr>
          <p:nvPr>
            <p:ph type="title"/>
          </p:nvPr>
        </p:nvSpPr>
        <p:spPr>
          <a:xfrm>
            <a:off x="2592388" y="623888"/>
            <a:ext cx="8912225" cy="1281112"/>
          </a:xfrm>
          <a:ln/>
        </p:spPr>
        <p:txBody>
          <a:bodyPr/>
          <a:lstStyle/>
          <a:p>
            <a:pPr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x-none" sz="3600">
                <a:solidFill>
                  <a:srgbClr val="262626"/>
                </a:solidFill>
              </a:rPr>
              <a:t>MongoDB Collection Example</a:t>
            </a:r>
          </a:p>
        </p:txBody>
      </p:sp>
      <p:grpSp>
        <p:nvGrpSpPr>
          <p:cNvPr id="11266" name="Group 2"/>
          <p:cNvGrpSpPr>
            <a:grpSpLocks/>
          </p:cNvGrpSpPr>
          <p:nvPr/>
        </p:nvGrpSpPr>
        <p:grpSpPr bwMode="auto">
          <a:xfrm>
            <a:off x="2895600" y="1463675"/>
            <a:ext cx="6399213" cy="4899025"/>
            <a:chOff x="1824" y="922"/>
            <a:chExt cx="4031" cy="3086"/>
          </a:xfrm>
        </p:grpSpPr>
        <p:grpSp>
          <p:nvGrpSpPr>
            <p:cNvPr id="11267" name="Group 3"/>
            <p:cNvGrpSpPr>
              <a:grpSpLocks/>
            </p:cNvGrpSpPr>
            <p:nvPr/>
          </p:nvGrpSpPr>
          <p:grpSpPr bwMode="auto">
            <a:xfrm>
              <a:off x="2093" y="922"/>
              <a:ext cx="3685" cy="2476"/>
              <a:chOff x="2093" y="922"/>
              <a:chExt cx="3685" cy="2476"/>
            </a:xfrm>
          </p:grpSpPr>
          <p:sp>
            <p:nvSpPr>
              <p:cNvPr id="11268" name="AutoShape 4"/>
              <p:cNvSpPr>
                <a:spLocks noChangeArrowheads="1"/>
              </p:cNvSpPr>
              <p:nvPr/>
            </p:nvSpPr>
            <p:spPr bwMode="auto">
              <a:xfrm>
                <a:off x="2093" y="922"/>
                <a:ext cx="3685" cy="2476"/>
              </a:xfrm>
              <a:prstGeom prst="flowChartMultidocument">
                <a:avLst/>
              </a:prstGeom>
              <a:solidFill>
                <a:srgbClr val="CFE7F5"/>
              </a:solidFill>
              <a:ln w="9525" cap="flat">
                <a:solidFill>
                  <a:srgbClr val="80808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269" name="Text Box 5"/>
              <p:cNvSpPr txBox="1">
                <a:spLocks noChangeArrowheads="1"/>
              </p:cNvSpPr>
              <p:nvPr/>
            </p:nvSpPr>
            <p:spPr bwMode="auto">
              <a:xfrm>
                <a:off x="2195" y="1485"/>
                <a:ext cx="2993" cy="167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90000" tIns="62640" rIns="90000" bIns="45000"/>
              <a:lstStyle>
                <a:lvl1pPr>
                  <a:tabLst>
                    <a:tab pos="723900" algn="l"/>
                    <a:tab pos="1447800" algn="l"/>
                    <a:tab pos="2171700" algn="l"/>
                    <a:tab pos="2895600" algn="l"/>
                    <a:tab pos="3619500" algn="l"/>
                    <a:tab pos="43434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Microsoft YaHei" charset="-122"/>
                    <a:cs typeface="Microsoft YaHei" charset="-122"/>
                  </a:defRPr>
                </a:lvl1pPr>
                <a:lvl2pPr>
                  <a:tabLst>
                    <a:tab pos="723900" algn="l"/>
                    <a:tab pos="1447800" algn="l"/>
                    <a:tab pos="2171700" algn="l"/>
                    <a:tab pos="2895600" algn="l"/>
                    <a:tab pos="3619500" algn="l"/>
                    <a:tab pos="43434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Microsoft YaHei" charset="-122"/>
                    <a:cs typeface="Microsoft YaHei" charset="-122"/>
                  </a:defRPr>
                </a:lvl2pPr>
                <a:lvl3pPr>
                  <a:tabLst>
                    <a:tab pos="723900" algn="l"/>
                    <a:tab pos="1447800" algn="l"/>
                    <a:tab pos="2171700" algn="l"/>
                    <a:tab pos="2895600" algn="l"/>
                    <a:tab pos="3619500" algn="l"/>
                    <a:tab pos="43434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Microsoft YaHei" charset="-122"/>
                    <a:cs typeface="Microsoft YaHei" charset="-122"/>
                  </a:defRPr>
                </a:lvl3pPr>
                <a:lvl4pPr>
                  <a:tabLst>
                    <a:tab pos="723900" algn="l"/>
                    <a:tab pos="1447800" algn="l"/>
                    <a:tab pos="2171700" algn="l"/>
                    <a:tab pos="2895600" algn="l"/>
                    <a:tab pos="3619500" algn="l"/>
                    <a:tab pos="43434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Microsoft YaHei" charset="-122"/>
                    <a:cs typeface="Microsoft YaHei" charset="-122"/>
                  </a:defRPr>
                </a:lvl4pPr>
                <a:lvl5pPr>
                  <a:tabLst>
                    <a:tab pos="723900" algn="l"/>
                    <a:tab pos="1447800" algn="l"/>
                    <a:tab pos="2171700" algn="l"/>
                    <a:tab pos="2895600" algn="l"/>
                    <a:tab pos="3619500" algn="l"/>
                    <a:tab pos="43434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Microsoft YaHei" charset="-122"/>
                    <a:cs typeface="Microsoft YaHei" charset="-122"/>
                  </a:defRPr>
                </a:lvl5pPr>
                <a:lvl6pPr marL="2514600" indent="-228600" defTabSz="45720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tabLst>
                    <a:tab pos="723900" algn="l"/>
                    <a:tab pos="1447800" algn="l"/>
                    <a:tab pos="2171700" algn="l"/>
                    <a:tab pos="2895600" algn="l"/>
                    <a:tab pos="3619500" algn="l"/>
                    <a:tab pos="43434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Microsoft YaHei" charset="-122"/>
                    <a:cs typeface="Microsoft YaHei" charset="-122"/>
                  </a:defRPr>
                </a:lvl6pPr>
                <a:lvl7pPr marL="2971800" indent="-228600" defTabSz="45720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tabLst>
                    <a:tab pos="723900" algn="l"/>
                    <a:tab pos="1447800" algn="l"/>
                    <a:tab pos="2171700" algn="l"/>
                    <a:tab pos="2895600" algn="l"/>
                    <a:tab pos="3619500" algn="l"/>
                    <a:tab pos="43434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Microsoft YaHei" charset="-122"/>
                    <a:cs typeface="Microsoft YaHei" charset="-122"/>
                  </a:defRPr>
                </a:lvl7pPr>
                <a:lvl8pPr marL="3429000" indent="-228600" defTabSz="45720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tabLst>
                    <a:tab pos="723900" algn="l"/>
                    <a:tab pos="1447800" algn="l"/>
                    <a:tab pos="2171700" algn="l"/>
                    <a:tab pos="2895600" algn="l"/>
                    <a:tab pos="3619500" algn="l"/>
                    <a:tab pos="43434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Microsoft YaHei" charset="-122"/>
                    <a:cs typeface="Microsoft YaHei" charset="-122"/>
                  </a:defRPr>
                </a:lvl8pPr>
                <a:lvl9pPr marL="3886200" indent="-228600" defTabSz="45720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tabLst>
                    <a:tab pos="723900" algn="l"/>
                    <a:tab pos="1447800" algn="l"/>
                    <a:tab pos="2171700" algn="l"/>
                    <a:tab pos="2895600" algn="l"/>
                    <a:tab pos="3619500" algn="l"/>
                    <a:tab pos="43434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Microsoft YaHei" charset="-122"/>
                    <a:cs typeface="Microsoft YaHei" charset="-122"/>
                  </a:defRPr>
                </a:lvl9pPr>
              </a:lstStyle>
              <a:p>
                <a:r>
                  <a:rPr lang="en-US" altLang="x-none" sz="2000"/>
                  <a:t>_id: ObjectId(...),</a:t>
                </a:r>
              </a:p>
              <a:p>
                <a:r>
                  <a:rPr lang="en-US" altLang="x-none" sz="2000"/>
                  <a:t>user_id: ObjectId(...),</a:t>
                </a:r>
              </a:p>
              <a:p>
                <a:r>
                  <a:rPr lang="en-US" altLang="x-none" sz="2000"/>
                  <a:t>timestamp: ISODate(...),</a:t>
                </a:r>
              </a:p>
              <a:p>
                <a:r>
                  <a:rPr lang="en-US" altLang="x-none" sz="2000"/>
                  <a:t>Data: [</a:t>
                </a:r>
              </a:p>
              <a:p>
                <a:r>
                  <a:rPr lang="en-US" altLang="x-none" sz="2000"/>
                  <a:t>	Microphone Left Channel Level : ...,</a:t>
                </a:r>
              </a:p>
              <a:p>
                <a:r>
                  <a:rPr lang="en-US" altLang="x-none" sz="2000"/>
                  <a:t>	Microphone Right Channel Level : ...</a:t>
                </a:r>
              </a:p>
              <a:p>
                <a:r>
                  <a:rPr lang="en-US" altLang="x-none" sz="2000"/>
                  <a:t>],</a:t>
                </a:r>
              </a:p>
              <a:p>
                <a:r>
                  <a:rPr lang="en-US" altLang="x-none" sz="2000"/>
                  <a:t>sensor: Microphone,</a:t>
                </a:r>
              </a:p>
              <a:p>
                <a:r>
                  <a:rPr lang="en-US" altLang="x-none" sz="2000"/>
                  <a:t>commute: True</a:t>
                </a:r>
              </a:p>
            </p:txBody>
          </p:sp>
        </p:grpSp>
        <p:sp>
          <p:nvSpPr>
            <p:cNvPr id="11270" name="AutoShape 6"/>
            <p:cNvSpPr>
              <a:spLocks/>
            </p:cNvSpPr>
            <p:nvPr/>
          </p:nvSpPr>
          <p:spPr bwMode="auto">
            <a:xfrm rot="16200000">
              <a:off x="3609" y="1440"/>
              <a:ext cx="460" cy="4031"/>
            </a:xfrm>
            <a:prstGeom prst="leftBrace">
              <a:avLst>
                <a:gd name="adj1" fmla="val 73025"/>
                <a:gd name="adj2" fmla="val 50000"/>
              </a:avLst>
            </a:prstGeom>
            <a:noFill/>
            <a:ln w="1008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71" name="Text Box 7"/>
            <p:cNvSpPr txBox="1">
              <a:spLocks noChangeArrowheads="1"/>
            </p:cNvSpPr>
            <p:nvPr/>
          </p:nvSpPr>
          <p:spPr bwMode="auto">
            <a:xfrm>
              <a:off x="3517" y="3756"/>
              <a:ext cx="661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64404" rIns="90000" bIns="45000"/>
            <a:lstStyle>
              <a:lvl1pPr>
                <a:tabLst>
                  <a:tab pos="723900" algn="l"/>
                </a:tabLst>
                <a:defRPr>
                  <a:solidFill>
                    <a:srgbClr val="000000"/>
                  </a:solidFill>
                  <a:latin typeface="Arial" charset="0"/>
                  <a:ea typeface="Microsoft YaHei" charset="-122"/>
                  <a:cs typeface="Microsoft YaHei" charset="-122"/>
                </a:defRPr>
              </a:lvl1pPr>
              <a:lvl2pPr>
                <a:tabLst>
                  <a:tab pos="723900" algn="l"/>
                </a:tabLst>
                <a:defRPr>
                  <a:solidFill>
                    <a:srgbClr val="000000"/>
                  </a:solidFill>
                  <a:latin typeface="Arial" charset="0"/>
                  <a:ea typeface="Microsoft YaHei" charset="-122"/>
                  <a:cs typeface="Microsoft YaHei" charset="-122"/>
                </a:defRPr>
              </a:lvl2pPr>
              <a:lvl3pPr>
                <a:tabLst>
                  <a:tab pos="723900" algn="l"/>
                </a:tabLst>
                <a:defRPr>
                  <a:solidFill>
                    <a:srgbClr val="000000"/>
                  </a:solidFill>
                  <a:latin typeface="Arial" charset="0"/>
                  <a:ea typeface="Microsoft YaHei" charset="-122"/>
                  <a:cs typeface="Microsoft YaHei" charset="-122"/>
                </a:defRPr>
              </a:lvl3pPr>
              <a:lvl4pPr>
                <a:tabLst>
                  <a:tab pos="723900" algn="l"/>
                </a:tabLst>
                <a:defRPr>
                  <a:solidFill>
                    <a:srgbClr val="000000"/>
                  </a:solidFill>
                  <a:latin typeface="Arial" charset="0"/>
                  <a:ea typeface="Microsoft YaHei" charset="-122"/>
                  <a:cs typeface="Microsoft YaHei" charset="-122"/>
                </a:defRPr>
              </a:lvl4pPr>
              <a:lvl5pPr>
                <a:tabLst>
                  <a:tab pos="723900" algn="l"/>
                </a:tabLst>
                <a:defRPr>
                  <a:solidFill>
                    <a:srgbClr val="000000"/>
                  </a:solidFill>
                  <a:latin typeface="Arial" charset="0"/>
                  <a:ea typeface="Microsoft YaHei" charset="-122"/>
                  <a:cs typeface="Microsoft YaHei" charset="-122"/>
                </a:defRPr>
              </a:lvl5pPr>
              <a:lvl6pPr marL="25146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723900" algn="l"/>
                </a:tabLst>
                <a:defRPr>
                  <a:solidFill>
                    <a:srgbClr val="000000"/>
                  </a:solidFill>
                  <a:latin typeface="Arial" charset="0"/>
                  <a:ea typeface="Microsoft YaHei" charset="-122"/>
                  <a:cs typeface="Microsoft YaHei" charset="-122"/>
                </a:defRPr>
              </a:lvl6pPr>
              <a:lvl7pPr marL="29718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723900" algn="l"/>
                </a:tabLst>
                <a:defRPr>
                  <a:solidFill>
                    <a:srgbClr val="000000"/>
                  </a:solidFill>
                  <a:latin typeface="Arial" charset="0"/>
                  <a:ea typeface="Microsoft YaHei" charset="-122"/>
                  <a:cs typeface="Microsoft YaHei" charset="-122"/>
                </a:defRPr>
              </a:lvl7pPr>
              <a:lvl8pPr marL="34290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723900" algn="l"/>
                </a:tabLst>
                <a:defRPr>
                  <a:solidFill>
                    <a:srgbClr val="000000"/>
                  </a:solidFill>
                  <a:latin typeface="Arial" charset="0"/>
                  <a:ea typeface="Microsoft YaHei" charset="-122"/>
                  <a:cs typeface="Microsoft YaHei" charset="-122"/>
                </a:defRPr>
              </a:lvl8pPr>
              <a:lvl9pPr marL="38862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723900" algn="l"/>
                </a:tabLst>
                <a:defRPr>
                  <a:solidFill>
                    <a:srgbClr val="000000"/>
                  </a:solidFill>
                  <a:latin typeface="Arial" charset="0"/>
                  <a:ea typeface="Microsoft YaHei" charset="-122"/>
                  <a:cs typeface="Microsoft YaHei" charset="-122"/>
                </a:defRPr>
              </a:lvl9pPr>
            </a:lstStyle>
            <a:p>
              <a:r>
                <a:rPr lang="en-US" altLang="x-none" sz="2200"/>
                <a:t>iPhone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03767058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Collection from Smart Phones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3780" y="1905000"/>
            <a:ext cx="2413000" cy="2451100"/>
          </a:xfrm>
          <a:prstGeom prst="rect">
            <a:avLst/>
          </a:prstGeom>
        </p:spPr>
      </p:pic>
      <p:sp>
        <p:nvSpPr>
          <p:cNvPr id="4" name="AutoShape 2" descr="over art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5006" y="2013118"/>
            <a:ext cx="2342982" cy="234298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306871" y="1549238"/>
            <a:ext cx="2529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Gathered for iPhone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924810" y="1549238"/>
            <a:ext cx="3645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Sensor Kinetics Pro for Android</a:t>
            </a:r>
            <a:endParaRPr lang="en-US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2864784" y="4711863"/>
            <a:ext cx="7406558" cy="1876828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Both apps had significant </a:t>
            </a:r>
            <a:r>
              <a:rPr lang="en-US" dirty="0" smtClean="0"/>
              <a:t>disadvantages</a:t>
            </a:r>
          </a:p>
          <a:p>
            <a:pPr lvl="1"/>
            <a:r>
              <a:rPr lang="en-US" dirty="0" smtClean="0"/>
              <a:t>Inconsistent sensor readings, e.g., 10 Hz really meant 0.2 Hz </a:t>
            </a:r>
          </a:p>
          <a:p>
            <a:pPr lvl="1"/>
            <a:r>
              <a:rPr lang="en-US" dirty="0" smtClean="0"/>
              <a:t>Some sensors had significantly more values than others</a:t>
            </a:r>
          </a:p>
          <a:p>
            <a:pPr lvl="1"/>
            <a:r>
              <a:rPr lang="en-US" dirty="0" smtClean="0"/>
              <a:t>Some sensors only updated after a large change 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6202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4" y="212480"/>
            <a:ext cx="8911687" cy="1280890"/>
          </a:xfrm>
        </p:spPr>
        <p:txBody>
          <a:bodyPr/>
          <a:lstStyle/>
          <a:p>
            <a:r>
              <a:rPr lang="en-US" dirty="0" smtClean="0"/>
              <a:t>Data Collection from Smart Phones</a:t>
            </a:r>
            <a:endParaRPr lang="en-US" dirty="0"/>
          </a:p>
        </p:txBody>
      </p:sp>
      <p:sp>
        <p:nvSpPr>
          <p:cNvPr id="4" name="AutoShape 2" descr="over art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6325643" y="1493370"/>
            <a:ext cx="5035463" cy="4544175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Gathered</a:t>
            </a:r>
          </a:p>
          <a:p>
            <a:pPr lvl="1"/>
            <a:r>
              <a:rPr lang="en-US" dirty="0" smtClean="0"/>
              <a:t>GPS Data</a:t>
            </a:r>
          </a:p>
          <a:p>
            <a:pPr lvl="2"/>
            <a:r>
              <a:rPr lang="en-US" dirty="0" err="1" smtClean="0"/>
              <a:t>Lat</a:t>
            </a:r>
            <a:r>
              <a:rPr lang="en-US" dirty="0" smtClean="0"/>
              <a:t>/Long</a:t>
            </a:r>
          </a:p>
          <a:p>
            <a:pPr lvl="2"/>
            <a:r>
              <a:rPr lang="en-US" dirty="0" smtClean="0"/>
              <a:t>Altimeter</a:t>
            </a:r>
          </a:p>
          <a:p>
            <a:pPr lvl="1"/>
            <a:r>
              <a:rPr lang="en-US" dirty="0" smtClean="0"/>
              <a:t>Accelerometer</a:t>
            </a:r>
          </a:p>
          <a:p>
            <a:pPr lvl="1"/>
            <a:r>
              <a:rPr lang="en-US" dirty="0" smtClean="0"/>
              <a:t>Magnetometer</a:t>
            </a:r>
          </a:p>
          <a:p>
            <a:pPr lvl="1"/>
            <a:r>
              <a:rPr lang="en-US" dirty="0" err="1" smtClean="0"/>
              <a:t>Gyrometer</a:t>
            </a:r>
            <a:endParaRPr lang="en-US" dirty="0" smtClean="0"/>
          </a:p>
          <a:p>
            <a:pPr lvl="1"/>
            <a:r>
              <a:rPr lang="en-US" dirty="0" smtClean="0"/>
              <a:t>Attitude</a:t>
            </a:r>
          </a:p>
          <a:p>
            <a:pPr lvl="1"/>
            <a:r>
              <a:rPr lang="en-US" dirty="0" smtClean="0"/>
              <a:t>Proximity</a:t>
            </a:r>
          </a:p>
          <a:p>
            <a:pPr lvl="1"/>
            <a:r>
              <a:rPr lang="en-US" dirty="0" smtClean="0"/>
              <a:t>Barometer</a:t>
            </a:r>
            <a:endParaRPr lang="en-US" dirty="0"/>
          </a:p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9639" y="852925"/>
            <a:ext cx="3224756" cy="573576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532306" y="2976133"/>
            <a:ext cx="1828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Movement Classification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9527857" y="2229074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Clustering</a:t>
            </a:r>
            <a:endParaRPr lang="en-US"/>
          </a:p>
        </p:txBody>
      </p:sp>
      <p:grpSp>
        <p:nvGrpSpPr>
          <p:cNvPr id="35" name="Group 34"/>
          <p:cNvGrpSpPr/>
          <p:nvPr/>
        </p:nvGrpSpPr>
        <p:grpSpPr>
          <a:xfrm>
            <a:off x="8279702" y="1861474"/>
            <a:ext cx="1122896" cy="1014035"/>
            <a:chOff x="8279702" y="1861474"/>
            <a:chExt cx="1122896" cy="1014035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8838927" y="2413740"/>
              <a:ext cx="56367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8279703" y="1863874"/>
              <a:ext cx="56367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8279702" y="2875509"/>
              <a:ext cx="56367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V="1">
              <a:off x="8838927" y="1861474"/>
              <a:ext cx="4446" cy="100192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/>
          <p:cNvGrpSpPr/>
          <p:nvPr/>
        </p:nvGrpSpPr>
        <p:grpSpPr>
          <a:xfrm>
            <a:off x="8275256" y="2963855"/>
            <a:ext cx="1127342" cy="756953"/>
            <a:chOff x="8275256" y="2963855"/>
            <a:chExt cx="1127342" cy="756953"/>
          </a:xfrm>
        </p:grpSpPr>
        <p:cxnSp>
          <p:nvCxnSpPr>
            <p:cNvPr id="22" name="Straight Connector 21"/>
            <p:cNvCxnSpPr/>
            <p:nvPr/>
          </p:nvCxnSpPr>
          <p:spPr>
            <a:xfrm>
              <a:off x="8838927" y="3338604"/>
              <a:ext cx="56367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8275256" y="2964103"/>
              <a:ext cx="56367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8279702" y="3712691"/>
              <a:ext cx="56367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flipV="1">
              <a:off x="8838927" y="2963855"/>
              <a:ext cx="12521" cy="75695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25831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5" presetClass="emph" presetSubtype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8" dur="indefinite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5" presetClass="emph" presetSubtype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10" dur="indefinite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5" presetClass="emph" presetSubtype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12" dur="indefinite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5" presetClass="emph" presetSubtype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14" dur="indefinite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Clustering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2279773" y="1645085"/>
            <a:ext cx="8915400" cy="3777622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Agglomerative</a:t>
            </a:r>
          </a:p>
          <a:p>
            <a:pPr lvl="1"/>
            <a:r>
              <a:rPr lang="en-US" dirty="0" smtClean="0"/>
              <a:t>Must specify number of clusters, affinity, linkage</a:t>
            </a:r>
          </a:p>
          <a:p>
            <a:pPr lvl="1"/>
            <a:r>
              <a:rPr lang="en-US" dirty="0" smtClean="0"/>
              <a:t>Number of cluster set to two in our study, Ward Linkage, and Euclidian Distance</a:t>
            </a:r>
          </a:p>
          <a:p>
            <a:pPr lvl="1"/>
            <a:r>
              <a:rPr lang="en-US" dirty="0" smtClean="0"/>
              <a:t>Other values performed poorly </a:t>
            </a:r>
          </a:p>
          <a:p>
            <a:r>
              <a:rPr lang="en-US" dirty="0" smtClean="0"/>
              <a:t>DBSCAN</a:t>
            </a:r>
          </a:p>
          <a:p>
            <a:pPr lvl="1"/>
            <a:r>
              <a:rPr lang="en-US" dirty="0" smtClean="0"/>
              <a:t>Only need to specify neighborhood size</a:t>
            </a:r>
          </a:p>
          <a:p>
            <a:pPr lvl="1"/>
            <a:r>
              <a:rPr lang="en-US" dirty="0" smtClean="0"/>
              <a:t>Forms clusters</a:t>
            </a:r>
          </a:p>
          <a:p>
            <a:pPr lvl="1"/>
            <a:r>
              <a:rPr lang="en-US" dirty="0" smtClean="0"/>
              <a:t>Requires more data 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6236" y="3533896"/>
            <a:ext cx="4432300" cy="293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2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Sensor Data - Acceleration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4997" y="1364764"/>
            <a:ext cx="6787976" cy="4690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67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Sensor Data </a:t>
            </a:r>
            <a:r>
              <a:rPr lang="mr-IN" dirty="0" smtClean="0"/>
              <a:t>–</a:t>
            </a:r>
            <a:r>
              <a:rPr lang="en-US" dirty="0" smtClean="0"/>
              <a:t> Altimeter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3031" y="1264555"/>
            <a:ext cx="7196203" cy="5186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717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Sensor Data </a:t>
            </a:r>
            <a:r>
              <a:rPr lang="mr-IN" dirty="0" smtClean="0"/>
              <a:t>–</a:t>
            </a:r>
            <a:r>
              <a:rPr lang="en-US" dirty="0" smtClean="0"/>
              <a:t> Accelerometer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110586" y="310645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4658" y="1483892"/>
            <a:ext cx="6918542" cy="5075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561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Learning: Predicting Activities During a Commute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2944" y="1905000"/>
            <a:ext cx="3878350" cy="46711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8475" y="2079297"/>
            <a:ext cx="1380994" cy="91898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8475" y="3172584"/>
            <a:ext cx="1405281" cy="76059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88475" y="4107472"/>
            <a:ext cx="1379119" cy="91194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88476" y="5200758"/>
            <a:ext cx="1405280" cy="786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905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Commutes are Bad for you!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Higher Blood Sugar</a:t>
            </a:r>
          </a:p>
          <a:p>
            <a:r>
              <a:rPr lang="en-US" dirty="0" smtClean="0"/>
              <a:t>Higher Cholesterol</a:t>
            </a:r>
          </a:p>
          <a:p>
            <a:r>
              <a:rPr lang="en-US" dirty="0" smtClean="0"/>
              <a:t>Higher Depression Risk</a:t>
            </a:r>
          </a:p>
          <a:p>
            <a:r>
              <a:rPr lang="en-US" dirty="0" smtClean="0"/>
              <a:t>Higher Anxiety</a:t>
            </a:r>
          </a:p>
          <a:p>
            <a:r>
              <a:rPr lang="en-US" dirty="0" smtClean="0"/>
              <a:t>High Blood Pressure</a:t>
            </a:r>
          </a:p>
          <a:p>
            <a:r>
              <a:rPr lang="en-US" dirty="0" smtClean="0"/>
              <a:t>Back Aches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9180" y="2133600"/>
            <a:ext cx="4998232" cy="28067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45012" y="6242794"/>
            <a:ext cx="695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Source: http</a:t>
            </a:r>
            <a:r>
              <a:rPr lang="en-US" sz="1400" dirty="0"/>
              <a:t>://</a:t>
            </a:r>
            <a:r>
              <a:rPr lang="en-US" sz="1400" dirty="0" err="1"/>
              <a:t>time.com</a:t>
            </a:r>
            <a:r>
              <a:rPr lang="en-US" sz="1400" dirty="0"/>
              <a:t>/9912/10-things-your-commute-does-to-your-body/</a:t>
            </a:r>
          </a:p>
        </p:txBody>
      </p:sp>
    </p:spTree>
    <p:extLst>
      <p:ext uri="{BB962C8B-B14F-4D97-AF65-F5344CB8AC3E}">
        <p14:creationId xmlns:p14="http://schemas.microsoft.com/office/powerpoint/2010/main" val="489144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 Selection: GPS free tracking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592924" y="1535668"/>
            <a:ext cx="77661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Many subways and trains run underground so we use only non-GPS sensor data  to for activity tracking 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1986" y="2167041"/>
            <a:ext cx="6787976" cy="4690959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3594988" y="2645932"/>
            <a:ext cx="1916482" cy="2993720"/>
          </a:xfrm>
          <a:prstGeom prst="round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5511470" y="2670612"/>
            <a:ext cx="1916482" cy="2993720"/>
          </a:xfrm>
          <a:prstGeom prst="round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7427952" y="2670612"/>
            <a:ext cx="1916482" cy="2993720"/>
          </a:xfrm>
          <a:prstGeom prst="round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3645657" y="2670612"/>
            <a:ext cx="1145601" cy="2993720"/>
          </a:xfrm>
          <a:prstGeom prst="roundRect">
            <a:avLst/>
          </a:prstGeom>
          <a:noFill/>
          <a:ln w="349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4791258" y="2658272"/>
            <a:ext cx="1145601" cy="2993720"/>
          </a:xfrm>
          <a:prstGeom prst="roundRect">
            <a:avLst/>
          </a:prstGeom>
          <a:noFill/>
          <a:ln w="349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5936859" y="2645932"/>
            <a:ext cx="1145601" cy="2993720"/>
          </a:xfrm>
          <a:prstGeom prst="roundRect">
            <a:avLst/>
          </a:prstGeom>
          <a:noFill/>
          <a:ln w="349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7082460" y="2670612"/>
            <a:ext cx="1145601" cy="2993720"/>
          </a:xfrm>
          <a:prstGeom prst="roundRect">
            <a:avLst/>
          </a:prstGeom>
          <a:noFill/>
          <a:ln w="349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8228061" y="2670612"/>
            <a:ext cx="1116373" cy="2993720"/>
          </a:xfrm>
          <a:prstGeom prst="roundRect">
            <a:avLst/>
          </a:prstGeom>
          <a:noFill/>
          <a:ln w="349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468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 Selection: GPS free tracking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2924" y="1365375"/>
            <a:ext cx="6787976" cy="4690959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3105926" y="1844266"/>
            <a:ext cx="1916482" cy="2993720"/>
          </a:xfrm>
          <a:prstGeom prst="round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5022408" y="1868946"/>
            <a:ext cx="1916482" cy="2993720"/>
          </a:xfrm>
          <a:prstGeom prst="round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6938890" y="1868946"/>
            <a:ext cx="1916482" cy="2993720"/>
          </a:xfrm>
          <a:prstGeom prst="round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3156595" y="1868946"/>
            <a:ext cx="1145601" cy="2993720"/>
          </a:xfrm>
          <a:prstGeom prst="roundRect">
            <a:avLst/>
          </a:prstGeom>
          <a:noFill/>
          <a:ln w="349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4302196" y="1856606"/>
            <a:ext cx="1145601" cy="2993720"/>
          </a:xfrm>
          <a:prstGeom prst="roundRect">
            <a:avLst/>
          </a:prstGeom>
          <a:noFill/>
          <a:ln w="349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5447797" y="1844266"/>
            <a:ext cx="1145601" cy="2993720"/>
          </a:xfrm>
          <a:prstGeom prst="roundRect">
            <a:avLst/>
          </a:prstGeom>
          <a:noFill/>
          <a:ln w="349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6593398" y="1868946"/>
            <a:ext cx="1145601" cy="2993720"/>
          </a:xfrm>
          <a:prstGeom prst="roundRect">
            <a:avLst/>
          </a:prstGeom>
          <a:noFill/>
          <a:ln w="349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7738999" y="1868946"/>
            <a:ext cx="1116373" cy="2993720"/>
          </a:xfrm>
          <a:prstGeom prst="roundRect">
            <a:avLst/>
          </a:prstGeom>
          <a:noFill/>
          <a:ln w="349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8782286" y="1792883"/>
            <a:ext cx="958720" cy="184283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7749278" y="1792883"/>
            <a:ext cx="1977114" cy="2608979"/>
          </a:xfrm>
          <a:prstGeom prst="line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9781775" y="1389957"/>
            <a:ext cx="15907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Mean, </a:t>
            </a:r>
            <a:r>
              <a:rPr lang="en-US" dirty="0" err="1" smtClean="0"/>
              <a:t>Std</a:t>
            </a:r>
            <a:r>
              <a:rPr lang="en-US" dirty="0" smtClean="0"/>
              <a:t>, Max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270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Into the Woods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1333" y="4568032"/>
            <a:ext cx="6656438" cy="1951399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2304825" y="1413650"/>
            <a:ext cx="8915400" cy="3777622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Modeling</a:t>
            </a:r>
          </a:p>
          <a:p>
            <a:pPr lvl="1"/>
            <a:r>
              <a:rPr lang="en-US" dirty="0" smtClean="0"/>
              <a:t>Gradient Boosting Machine</a:t>
            </a:r>
          </a:p>
          <a:p>
            <a:pPr lvl="1"/>
            <a:r>
              <a:rPr lang="en-US" dirty="0" smtClean="0"/>
              <a:t>Neural Network using </a:t>
            </a:r>
            <a:r>
              <a:rPr lang="en-US" dirty="0" err="1" smtClean="0"/>
              <a:t>Keras</a:t>
            </a:r>
            <a:endParaRPr lang="en-US" dirty="0" smtClean="0"/>
          </a:p>
          <a:p>
            <a:pPr lvl="1"/>
            <a:r>
              <a:rPr lang="en-US" dirty="0" smtClean="0"/>
              <a:t>Support Vector </a:t>
            </a:r>
            <a:r>
              <a:rPr lang="en-US" dirty="0" smtClean="0"/>
              <a:t>Machine</a:t>
            </a:r>
          </a:p>
          <a:p>
            <a:pPr lvl="1"/>
            <a:r>
              <a:rPr lang="en-US" dirty="0" smtClean="0"/>
              <a:t>Logistic regression, KNN</a:t>
            </a:r>
            <a:endParaRPr lang="en-US" dirty="0" smtClean="0"/>
          </a:p>
          <a:p>
            <a:pPr lvl="1"/>
            <a:r>
              <a:rPr lang="en-US" dirty="0" smtClean="0"/>
              <a:t>Random Forest</a:t>
            </a:r>
          </a:p>
          <a:p>
            <a:pPr lvl="2"/>
            <a:r>
              <a:rPr lang="en-US" dirty="0" smtClean="0"/>
              <a:t>Academic work supports random forests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8407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Into the Woods: Random Forest Classification SK-OPT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7892" y="2189210"/>
            <a:ext cx="5723374" cy="3993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730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Into the Woods: Random Forest Classification SK-OPT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7973" y="1905000"/>
            <a:ext cx="6469484" cy="4621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911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Quality of the Classifier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8877" y="1748802"/>
            <a:ext cx="4435916" cy="4088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305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55137" y="275572"/>
            <a:ext cx="8911687" cy="1280890"/>
          </a:xfrm>
        </p:spPr>
        <p:txBody>
          <a:bodyPr/>
          <a:lstStyle/>
          <a:p>
            <a:r>
              <a:rPr lang="en-US" dirty="0" smtClean="0"/>
              <a:t>Quality of the Classifier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9550" y="916017"/>
            <a:ext cx="9745061" cy="500937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700153" y="6146984"/>
            <a:ext cx="10421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0 = Driving, 1 = Elevator, 2 = Standing, 3 = Train Departing, 4 = </a:t>
            </a:r>
            <a:r>
              <a:rPr lang="en-US" smtClean="0"/>
              <a:t>Train Stopping, 5 = Walking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371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57011" y="2465436"/>
            <a:ext cx="7315163" cy="1280890"/>
          </a:xfrm>
        </p:spPr>
        <p:txBody>
          <a:bodyPr>
            <a:noAutofit/>
          </a:bodyPr>
          <a:lstStyle/>
          <a:p>
            <a:r>
              <a:rPr lang="en-US" sz="7200" dirty="0" smtClean="0"/>
              <a:t>Demonstration!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1888689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Development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5625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20476" y="110543"/>
            <a:ext cx="5649202" cy="1280890"/>
          </a:xfrm>
        </p:spPr>
        <p:txBody>
          <a:bodyPr>
            <a:normAutofit/>
          </a:bodyPr>
          <a:lstStyle/>
          <a:p>
            <a:r>
              <a:rPr lang="en-US" sz="7200" dirty="0" smtClean="0"/>
              <a:t>Thank You!</a:t>
            </a:r>
            <a:endParaRPr lang="en-US" sz="7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3720" y="1391433"/>
            <a:ext cx="7542714" cy="5030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35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Data is a Drag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5146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Quality of the Classifier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5449" y="1490023"/>
            <a:ext cx="10033651" cy="5157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836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KnoWhere</a:t>
            </a:r>
            <a:r>
              <a:rPr lang="en-US" dirty="0" smtClean="0"/>
              <a:t>: Automatically Profile Your Commute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1717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Front End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92924" y="1210977"/>
            <a:ext cx="77203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Turn meaningful analysis into appealing, interpretable visualizations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0777" y="1862107"/>
            <a:ext cx="4095751" cy="160199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0778" y="3664070"/>
            <a:ext cx="4095750" cy="108537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0776" y="5074135"/>
            <a:ext cx="4095752" cy="1316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1264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Front End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92924" y="1210977"/>
            <a:ext cx="7887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Plot the user’s coordinates for the last day in their chosen date range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0209" y="1690859"/>
            <a:ext cx="8262165" cy="15171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0209" y="3405858"/>
            <a:ext cx="8262165" cy="2604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7304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Front End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92924" y="1210977"/>
            <a:ext cx="6522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Total distance traveled with hourly plots for a date range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9856" y="1911096"/>
            <a:ext cx="7191266" cy="4069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6697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Front End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92924" y="1210977"/>
            <a:ext cx="74671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Percent of time spent at certain locations for chosen date range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9337" y="1914446"/>
            <a:ext cx="7185715" cy="4065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7818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Front End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92924" y="1210977"/>
            <a:ext cx="3975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Percent of time spent on activities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9856" y="1911095"/>
            <a:ext cx="7105048" cy="453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78326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312</TotalTime>
  <Words>393</Words>
  <Application>Microsoft Macintosh PowerPoint</Application>
  <PresentationFormat>Widescreen</PresentationFormat>
  <Paragraphs>93</Paragraphs>
  <Slides>30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7" baseType="lpstr">
      <vt:lpstr>Calibri</vt:lpstr>
      <vt:lpstr>Mangal</vt:lpstr>
      <vt:lpstr>Arial</vt:lpstr>
      <vt:lpstr>Century Gothic</vt:lpstr>
      <vt:lpstr>Microsoft YaHei</vt:lpstr>
      <vt:lpstr>Wingdings 3</vt:lpstr>
      <vt:lpstr>Wisp</vt:lpstr>
      <vt:lpstr>KnoWhere</vt:lpstr>
      <vt:lpstr>Commutes are Bad for you!</vt:lpstr>
      <vt:lpstr>Adding Data is a Drag</vt:lpstr>
      <vt:lpstr>KnoWhere: Automatically Profile Your Commute</vt:lpstr>
      <vt:lpstr>The Front End</vt:lpstr>
      <vt:lpstr>The Front End</vt:lpstr>
      <vt:lpstr>The Front End</vt:lpstr>
      <vt:lpstr>The Front End</vt:lpstr>
      <vt:lpstr>The Front End</vt:lpstr>
      <vt:lpstr>The Front End</vt:lpstr>
      <vt:lpstr>The Database</vt:lpstr>
      <vt:lpstr>MongoDB Collection Example</vt:lpstr>
      <vt:lpstr>Data Collection from Smart Phones</vt:lpstr>
      <vt:lpstr>Data Collection from Smart Phones</vt:lpstr>
      <vt:lpstr>Clustering </vt:lpstr>
      <vt:lpstr>Sensor Data - Acceleration</vt:lpstr>
      <vt:lpstr>Sensor Data – Altimeter</vt:lpstr>
      <vt:lpstr>Sensor Data – Accelerometer</vt:lpstr>
      <vt:lpstr>Machine Learning: Predicting Activities During a Commute</vt:lpstr>
      <vt:lpstr>Feature Selection: GPS free tracking</vt:lpstr>
      <vt:lpstr>Feature Selection: GPS free tracking</vt:lpstr>
      <vt:lpstr>Into the Woods</vt:lpstr>
      <vt:lpstr>Into the Woods: Random Forest Classification SK-OPT</vt:lpstr>
      <vt:lpstr>Into the Woods: Random Forest Classification SK-OPT</vt:lpstr>
      <vt:lpstr>Quality of the Classifier</vt:lpstr>
      <vt:lpstr>Quality of the Classifier</vt:lpstr>
      <vt:lpstr>Demonstration!</vt:lpstr>
      <vt:lpstr>Future Development</vt:lpstr>
      <vt:lpstr>Thank You!</vt:lpstr>
      <vt:lpstr>Quality of the Classifier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KnoWhere</dc:title>
  <dc:creator>Glen Ferguson</dc:creator>
  <cp:lastModifiedBy>Glen Ferguson</cp:lastModifiedBy>
  <cp:revision>27</cp:revision>
  <dcterms:created xsi:type="dcterms:W3CDTF">2017-03-26T21:27:30Z</dcterms:created>
  <dcterms:modified xsi:type="dcterms:W3CDTF">2017-03-28T17:23:45Z</dcterms:modified>
</cp:coreProperties>
</file>